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8" r:id="rId2"/>
    <p:sldId id="257"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260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3435E6F6-A021-4BD9-AD46-5EF3CE5A7D6D}" type="datetimeFigureOut">
              <a:rPr kumimoji="1" lang="ja-JP" altLang="en-US" smtClean="0"/>
              <a:t>2024/2/6</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EB96EEE1-FFA7-4BB3-90AB-30D63F0154D7}" type="slidenum">
              <a:rPr kumimoji="1" lang="ja-JP" altLang="en-US" smtClean="0"/>
              <a:t>‹#›</a:t>
            </a:fld>
            <a:endParaRPr kumimoji="1" lang="ja-JP" altLang="en-US"/>
          </a:p>
        </p:txBody>
      </p:sp>
    </p:spTree>
    <p:extLst>
      <p:ext uri="{BB962C8B-B14F-4D97-AF65-F5344CB8AC3E}">
        <p14:creationId xmlns:p14="http://schemas.microsoft.com/office/powerpoint/2010/main" val="8882350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9D265B3-4A72-4AB6-AEA1-D4CAAADFC1A5}" type="datetimeFigureOut">
              <a:rPr kumimoji="1" lang="ja-JP" altLang="en-US" smtClean="0"/>
              <a:t>2024/2/6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52268F-4920-4421-95B7-83AD0B2D5572}" type="slidenum">
              <a:rPr kumimoji="1" lang="ja-JP" altLang="en-US" smtClean="0"/>
              <a:t>‹#›</a:t>
            </a:fld>
            <a:endParaRPr kumimoji="1" lang="ja-JP" altLang="en-US"/>
          </a:p>
        </p:txBody>
      </p:sp>
    </p:spTree>
    <p:extLst>
      <p:ext uri="{BB962C8B-B14F-4D97-AF65-F5344CB8AC3E}">
        <p14:creationId xmlns:p14="http://schemas.microsoft.com/office/powerpoint/2010/main" val="1824882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D9D265B3-4A72-4AB6-AEA1-D4CAAADFC1A5}" type="datetimeFigureOut">
              <a:rPr kumimoji="1" lang="ja-JP" altLang="en-US" smtClean="0"/>
              <a:t>2024/2/6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52268F-4920-4421-95B7-83AD0B2D5572}" type="slidenum">
              <a:rPr kumimoji="1" lang="ja-JP" altLang="en-US" smtClean="0"/>
              <a:t>‹#›</a:t>
            </a:fld>
            <a:endParaRPr kumimoji="1" lang="ja-JP" altLang="en-US"/>
          </a:p>
        </p:txBody>
      </p:sp>
    </p:spTree>
    <p:extLst>
      <p:ext uri="{BB962C8B-B14F-4D97-AF65-F5344CB8AC3E}">
        <p14:creationId xmlns:p14="http://schemas.microsoft.com/office/powerpoint/2010/main" val="118765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D9D265B3-4A72-4AB6-AEA1-D4CAAADFC1A5}" type="datetimeFigureOut">
              <a:rPr kumimoji="1" lang="ja-JP" altLang="en-US" smtClean="0"/>
              <a:t>2024/2/6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52268F-4920-4421-95B7-83AD0B2D5572}" type="slidenum">
              <a:rPr kumimoji="1" lang="ja-JP" altLang="en-US" smtClean="0"/>
              <a:t>‹#›</a:t>
            </a:fld>
            <a:endParaRPr kumimoji="1" lang="ja-JP" altLang="en-US"/>
          </a:p>
        </p:txBody>
      </p:sp>
    </p:spTree>
    <p:extLst>
      <p:ext uri="{BB962C8B-B14F-4D97-AF65-F5344CB8AC3E}">
        <p14:creationId xmlns:p14="http://schemas.microsoft.com/office/powerpoint/2010/main" val="2105739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D9D265B3-4A72-4AB6-AEA1-D4CAAADFC1A5}" type="datetimeFigureOut">
              <a:rPr kumimoji="1" lang="ja-JP" altLang="en-US" smtClean="0"/>
              <a:t>2024/2/6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52268F-4920-4421-95B7-83AD0B2D5572}" type="slidenum">
              <a:rPr kumimoji="1" lang="ja-JP" altLang="en-US" smtClean="0"/>
              <a:t>‹#›</a:t>
            </a:fld>
            <a:endParaRPr kumimoji="1" lang="ja-JP" altLang="en-US"/>
          </a:p>
        </p:txBody>
      </p:sp>
    </p:spTree>
    <p:extLst>
      <p:ext uri="{BB962C8B-B14F-4D97-AF65-F5344CB8AC3E}">
        <p14:creationId xmlns:p14="http://schemas.microsoft.com/office/powerpoint/2010/main" val="63492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9D265B3-4A72-4AB6-AEA1-D4CAAADFC1A5}" type="datetimeFigureOut">
              <a:rPr kumimoji="1" lang="ja-JP" altLang="en-US" smtClean="0"/>
              <a:t>2024/2/6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52268F-4920-4421-95B7-83AD0B2D5572}" type="slidenum">
              <a:rPr kumimoji="1" lang="ja-JP" altLang="en-US" smtClean="0"/>
              <a:t>‹#›</a:t>
            </a:fld>
            <a:endParaRPr kumimoji="1" lang="ja-JP" altLang="en-US"/>
          </a:p>
        </p:txBody>
      </p:sp>
    </p:spTree>
    <p:extLst>
      <p:ext uri="{BB962C8B-B14F-4D97-AF65-F5344CB8AC3E}">
        <p14:creationId xmlns:p14="http://schemas.microsoft.com/office/powerpoint/2010/main" val="1384320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D9D265B3-4A72-4AB6-AEA1-D4CAAADFC1A5}" type="datetimeFigureOut">
              <a:rPr kumimoji="1" lang="ja-JP" altLang="en-US" smtClean="0"/>
              <a:t>2024/2/6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752268F-4920-4421-95B7-83AD0B2D5572}" type="slidenum">
              <a:rPr kumimoji="1" lang="ja-JP" altLang="en-US" smtClean="0"/>
              <a:t>‹#›</a:t>
            </a:fld>
            <a:endParaRPr kumimoji="1" lang="ja-JP" altLang="en-US"/>
          </a:p>
        </p:txBody>
      </p:sp>
    </p:spTree>
    <p:extLst>
      <p:ext uri="{BB962C8B-B14F-4D97-AF65-F5344CB8AC3E}">
        <p14:creationId xmlns:p14="http://schemas.microsoft.com/office/powerpoint/2010/main" val="458849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9D265B3-4A72-4AB6-AEA1-D4CAAADFC1A5}" type="datetimeFigureOut">
              <a:rPr kumimoji="1" lang="ja-JP" altLang="en-US" smtClean="0"/>
              <a:t>2024/2/6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752268F-4920-4421-95B7-83AD0B2D5572}" type="slidenum">
              <a:rPr kumimoji="1" lang="ja-JP" altLang="en-US" smtClean="0"/>
              <a:t>‹#›</a:t>
            </a:fld>
            <a:endParaRPr kumimoji="1" lang="ja-JP" altLang="en-US"/>
          </a:p>
        </p:txBody>
      </p:sp>
    </p:spTree>
    <p:extLst>
      <p:ext uri="{BB962C8B-B14F-4D97-AF65-F5344CB8AC3E}">
        <p14:creationId xmlns:p14="http://schemas.microsoft.com/office/powerpoint/2010/main" val="4154605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D9D265B3-4A72-4AB6-AEA1-D4CAAADFC1A5}" type="datetimeFigureOut">
              <a:rPr kumimoji="1" lang="ja-JP" altLang="en-US" smtClean="0"/>
              <a:t>2024/2/6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752268F-4920-4421-95B7-83AD0B2D5572}" type="slidenum">
              <a:rPr kumimoji="1" lang="ja-JP" altLang="en-US" smtClean="0"/>
              <a:t>‹#›</a:t>
            </a:fld>
            <a:endParaRPr kumimoji="1" lang="ja-JP" altLang="en-US"/>
          </a:p>
        </p:txBody>
      </p:sp>
    </p:spTree>
    <p:extLst>
      <p:ext uri="{BB962C8B-B14F-4D97-AF65-F5344CB8AC3E}">
        <p14:creationId xmlns:p14="http://schemas.microsoft.com/office/powerpoint/2010/main" val="893548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D265B3-4A72-4AB6-AEA1-D4CAAADFC1A5}" type="datetimeFigureOut">
              <a:rPr kumimoji="1" lang="ja-JP" altLang="en-US" smtClean="0"/>
              <a:t>2024/2/6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752268F-4920-4421-95B7-83AD0B2D5572}" type="slidenum">
              <a:rPr kumimoji="1" lang="ja-JP" altLang="en-US" smtClean="0"/>
              <a:t>‹#›</a:t>
            </a:fld>
            <a:endParaRPr kumimoji="1" lang="ja-JP" altLang="en-US"/>
          </a:p>
        </p:txBody>
      </p:sp>
    </p:spTree>
    <p:extLst>
      <p:ext uri="{BB962C8B-B14F-4D97-AF65-F5344CB8AC3E}">
        <p14:creationId xmlns:p14="http://schemas.microsoft.com/office/powerpoint/2010/main" val="1005672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D265B3-4A72-4AB6-AEA1-D4CAAADFC1A5}" type="datetimeFigureOut">
              <a:rPr kumimoji="1" lang="ja-JP" altLang="en-US" smtClean="0"/>
              <a:t>2024/2/6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752268F-4920-4421-95B7-83AD0B2D5572}" type="slidenum">
              <a:rPr kumimoji="1" lang="ja-JP" altLang="en-US" smtClean="0"/>
              <a:t>‹#›</a:t>
            </a:fld>
            <a:endParaRPr kumimoji="1" lang="ja-JP" altLang="en-US"/>
          </a:p>
        </p:txBody>
      </p:sp>
    </p:spTree>
    <p:extLst>
      <p:ext uri="{BB962C8B-B14F-4D97-AF65-F5344CB8AC3E}">
        <p14:creationId xmlns:p14="http://schemas.microsoft.com/office/powerpoint/2010/main" val="2616658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D265B3-4A72-4AB6-AEA1-D4CAAADFC1A5}" type="datetimeFigureOut">
              <a:rPr kumimoji="1" lang="ja-JP" altLang="en-US" smtClean="0"/>
              <a:t>2024/2/6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752268F-4920-4421-95B7-83AD0B2D5572}" type="slidenum">
              <a:rPr kumimoji="1" lang="ja-JP" altLang="en-US" smtClean="0"/>
              <a:t>‹#›</a:t>
            </a:fld>
            <a:endParaRPr kumimoji="1" lang="ja-JP" altLang="en-US"/>
          </a:p>
        </p:txBody>
      </p:sp>
    </p:spTree>
    <p:extLst>
      <p:ext uri="{BB962C8B-B14F-4D97-AF65-F5344CB8AC3E}">
        <p14:creationId xmlns:p14="http://schemas.microsoft.com/office/powerpoint/2010/main" val="645261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9D265B3-4A72-4AB6-AEA1-D4CAAADFC1A5}" type="datetimeFigureOut">
              <a:rPr kumimoji="1" lang="ja-JP" altLang="en-US" smtClean="0"/>
              <a:t>2024/2/6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752268F-4920-4421-95B7-83AD0B2D5572}" type="slidenum">
              <a:rPr kumimoji="1" lang="ja-JP" altLang="en-US" smtClean="0"/>
              <a:t>‹#›</a:t>
            </a:fld>
            <a:endParaRPr kumimoji="1" lang="ja-JP" altLang="en-US"/>
          </a:p>
        </p:txBody>
      </p:sp>
    </p:spTree>
    <p:extLst>
      <p:ext uri="{BB962C8B-B14F-4D97-AF65-F5344CB8AC3E}">
        <p14:creationId xmlns:p14="http://schemas.microsoft.com/office/powerpoint/2010/main" val="26599271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tel:06-6301-6828"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DB24FA1-A273-05AE-71B9-CBEFA013C248}"/>
              </a:ext>
            </a:extLst>
          </p:cNvPr>
          <p:cNvSpPr txBox="1"/>
          <p:nvPr/>
        </p:nvSpPr>
        <p:spPr>
          <a:xfrm>
            <a:off x="812800" y="736600"/>
            <a:ext cx="5232400" cy="1200329"/>
          </a:xfrm>
          <a:prstGeom prst="rect">
            <a:avLst/>
          </a:prstGeom>
          <a:solidFill>
            <a:schemeClr val="bg1">
              <a:lumMod val="85000"/>
            </a:schemeClr>
          </a:solidFill>
        </p:spPr>
        <p:txBody>
          <a:bodyPr wrap="square" rtlCol="0">
            <a:spAutoFit/>
          </a:bodyPr>
          <a:lstStyle/>
          <a:p>
            <a:pPr algn="ctr"/>
            <a:endParaRPr kumimoji="1" lang="en-US" altLang="ja-JP"/>
          </a:p>
          <a:p>
            <a:pPr algn="ctr"/>
            <a:r>
              <a:rPr kumimoji="1" lang="ja-JP" altLang="en-US" b="1">
                <a:latin typeface="+mn-ea"/>
              </a:rPr>
              <a:t>令和６年度　</a:t>
            </a:r>
            <a:endParaRPr kumimoji="1" lang="en-US" altLang="ja-JP" b="1">
              <a:latin typeface="+mn-ea"/>
            </a:endParaRPr>
          </a:p>
          <a:p>
            <a:pPr algn="ctr"/>
            <a:r>
              <a:rPr kumimoji="1" lang="ja-JP" altLang="en-US" b="1">
                <a:latin typeface="+mn-ea"/>
              </a:rPr>
              <a:t>第１回全国学生パイコンテスト応募の注意点</a:t>
            </a:r>
            <a:endParaRPr kumimoji="1" lang="en-US" altLang="ja-JP" b="1">
              <a:latin typeface="+mn-ea"/>
            </a:endParaRPr>
          </a:p>
          <a:p>
            <a:pPr algn="ctr"/>
            <a:endParaRPr kumimoji="1" lang="ja-JP" altLang="en-US"/>
          </a:p>
        </p:txBody>
      </p:sp>
      <p:sp>
        <p:nvSpPr>
          <p:cNvPr id="5" name="テキスト ボックス 4">
            <a:extLst>
              <a:ext uri="{FF2B5EF4-FFF2-40B4-BE49-F238E27FC236}">
                <a16:creationId xmlns:a16="http://schemas.microsoft.com/office/drawing/2014/main" id="{A5877D3B-70B1-0655-1801-0D6FA0F65DDB}"/>
              </a:ext>
            </a:extLst>
          </p:cNvPr>
          <p:cNvSpPr txBox="1"/>
          <p:nvPr/>
        </p:nvSpPr>
        <p:spPr>
          <a:xfrm>
            <a:off x="618067" y="2118933"/>
            <a:ext cx="5427133" cy="3970318"/>
          </a:xfrm>
          <a:prstGeom prst="rect">
            <a:avLst/>
          </a:prstGeom>
          <a:noFill/>
        </p:spPr>
        <p:txBody>
          <a:bodyPr wrap="square" rtlCol="0">
            <a:spAutoFit/>
          </a:bodyPr>
          <a:lstStyle/>
          <a:p>
            <a:r>
              <a:rPr kumimoji="1" lang="ja-JP" altLang="en-US" sz="1200" b="1">
                <a:latin typeface="+mn-ea"/>
              </a:rPr>
              <a:t>■応募用紙は必ずＡ３サイズで提出してください。</a:t>
            </a:r>
            <a:endParaRPr kumimoji="1" lang="en-US" altLang="ja-JP" sz="1200" b="1">
              <a:latin typeface="+mn-ea"/>
            </a:endParaRPr>
          </a:p>
          <a:p>
            <a:endParaRPr kumimoji="1" lang="en-US" altLang="ja-JP" sz="1200" b="1">
              <a:latin typeface="+mn-ea"/>
            </a:endParaRPr>
          </a:p>
          <a:p>
            <a:r>
              <a:rPr kumimoji="1" lang="ja-JP" altLang="en-US" sz="1200" b="1">
                <a:latin typeface="+mn-ea"/>
              </a:rPr>
              <a:t>■レシピは一枚に収まるよう、文字の大きさや書き方を工夫してください。</a:t>
            </a:r>
            <a:endParaRPr kumimoji="1" lang="en-US" altLang="ja-JP" sz="1200" b="1">
              <a:latin typeface="+mn-ea"/>
            </a:endParaRPr>
          </a:p>
          <a:p>
            <a:endParaRPr kumimoji="1" lang="en-US" altLang="ja-JP" sz="1200" b="1">
              <a:latin typeface="+mn-ea"/>
            </a:endParaRPr>
          </a:p>
          <a:p>
            <a:r>
              <a:rPr kumimoji="1" lang="ja-JP" altLang="en-US" sz="1200" b="1">
                <a:latin typeface="+mn-ea"/>
              </a:rPr>
              <a:t>■記載漏れや、写真のないもの（添付忘れ）に気を付けてください。</a:t>
            </a:r>
            <a:endParaRPr kumimoji="1" lang="en-US" altLang="ja-JP" sz="1200" b="1">
              <a:latin typeface="+mn-ea"/>
            </a:endParaRPr>
          </a:p>
          <a:p>
            <a:endParaRPr kumimoji="1" lang="en-US" altLang="ja-JP" sz="1200" b="1">
              <a:latin typeface="+mn-ea"/>
            </a:endParaRPr>
          </a:p>
          <a:p>
            <a:r>
              <a:rPr kumimoji="1" lang="ja-JP" altLang="en-US" sz="1200" b="1">
                <a:latin typeface="+mn-ea"/>
              </a:rPr>
              <a:t>■分量やサイズはできるだけ具体的に記載してください。</a:t>
            </a:r>
            <a:endParaRPr kumimoji="1" lang="en-US" altLang="ja-JP" sz="1200" b="1">
              <a:latin typeface="+mn-ea"/>
            </a:endParaRPr>
          </a:p>
          <a:p>
            <a:endParaRPr kumimoji="1" lang="en-US" altLang="ja-JP" sz="1200" b="1">
              <a:latin typeface="+mn-ea"/>
            </a:endParaRPr>
          </a:p>
          <a:p>
            <a:r>
              <a:rPr kumimoji="1" lang="ja-JP" altLang="en-US" sz="1200" b="1">
                <a:latin typeface="+mn-ea"/>
              </a:rPr>
              <a:t>■応募レシピはオリジナルのものに限ります。</a:t>
            </a:r>
            <a:endParaRPr kumimoji="1" lang="en-US" altLang="ja-JP" sz="1200" b="1">
              <a:latin typeface="+mn-ea"/>
            </a:endParaRPr>
          </a:p>
          <a:p>
            <a:endParaRPr kumimoji="1" lang="en-US" altLang="ja-JP" sz="1200" b="1">
              <a:latin typeface="+mn-ea"/>
            </a:endParaRPr>
          </a:p>
          <a:p>
            <a:r>
              <a:rPr kumimoji="1" lang="ja-JP" altLang="en-US" sz="1200" b="1">
                <a:latin typeface="+mn-ea"/>
              </a:rPr>
              <a:t>■ご記入いただいた個人情報は、事務局において本コンテストに関わる事務処理以外には使用いたしません。また、承諾なく、第三者に提供することはありません。</a:t>
            </a:r>
            <a:endParaRPr kumimoji="1" lang="en-US" altLang="ja-JP" sz="1200" b="1">
              <a:latin typeface="+mn-ea"/>
            </a:endParaRPr>
          </a:p>
          <a:p>
            <a:endParaRPr kumimoji="1" lang="en-US" altLang="ja-JP" sz="1200" b="1">
              <a:latin typeface="+mn-ea"/>
            </a:endParaRPr>
          </a:p>
          <a:p>
            <a:r>
              <a:rPr kumimoji="1" lang="ja-JP" altLang="en-US" sz="1200" b="1">
                <a:latin typeface="+mn-ea"/>
              </a:rPr>
              <a:t>■ご応募いただいたレシピは、ご返却いたしかねます。</a:t>
            </a:r>
            <a:endParaRPr kumimoji="1" lang="en-US" altLang="ja-JP" sz="1200" b="1">
              <a:latin typeface="+mn-ea"/>
            </a:endParaRPr>
          </a:p>
          <a:p>
            <a:endParaRPr kumimoji="1" lang="en-US" altLang="ja-JP" sz="1200" b="1">
              <a:latin typeface="+mn-ea"/>
            </a:endParaRPr>
          </a:p>
          <a:p>
            <a:r>
              <a:rPr kumimoji="1" lang="ja-JP" altLang="en-US" sz="1200" b="1">
                <a:latin typeface="+mn-ea"/>
              </a:rPr>
              <a:t>■ご応募いただいたレシピは日本パイ文化財団に帰属し、審査・イベント等でホームページや</a:t>
            </a:r>
            <a:r>
              <a:rPr kumimoji="1" lang="en-US" altLang="ja-JP" sz="1200" b="1">
                <a:latin typeface="+mn-ea"/>
              </a:rPr>
              <a:t>SNS</a:t>
            </a:r>
            <a:r>
              <a:rPr kumimoji="1" lang="ja-JP" altLang="en-US" sz="1200" b="1">
                <a:latin typeface="+mn-ea"/>
              </a:rPr>
              <a:t>を含む広報物に使用されることをご了承ください。</a:t>
            </a:r>
            <a:endParaRPr kumimoji="1" lang="en-US" altLang="ja-JP" sz="1200" b="1">
              <a:latin typeface="+mn-ea"/>
            </a:endParaRPr>
          </a:p>
          <a:p>
            <a:endParaRPr kumimoji="1" lang="en-US" altLang="ja-JP" sz="1200">
              <a:latin typeface="+mn-ea"/>
            </a:endParaRPr>
          </a:p>
          <a:p>
            <a:r>
              <a:rPr kumimoji="1" lang="ja-JP" altLang="en-US" sz="1200" b="1">
                <a:latin typeface="+mn-ea"/>
              </a:rPr>
              <a:t>■応募用紙に必要事項を記入の上、パイの完成写真を指定位置にのり付けしてください。応募は郵送、応募フォームのどちらかを選べます。</a:t>
            </a:r>
          </a:p>
        </p:txBody>
      </p:sp>
      <p:sp>
        <p:nvSpPr>
          <p:cNvPr id="6" name="テキスト ボックス 5">
            <a:extLst>
              <a:ext uri="{FF2B5EF4-FFF2-40B4-BE49-F238E27FC236}">
                <a16:creationId xmlns:a16="http://schemas.microsoft.com/office/drawing/2014/main" id="{A1F1192A-ACA6-0BE8-DF11-2A7EFC517D5C}"/>
              </a:ext>
            </a:extLst>
          </p:cNvPr>
          <p:cNvSpPr txBox="1"/>
          <p:nvPr/>
        </p:nvSpPr>
        <p:spPr>
          <a:xfrm>
            <a:off x="618067" y="7157353"/>
            <a:ext cx="3886200" cy="954107"/>
          </a:xfrm>
          <a:prstGeom prst="rect">
            <a:avLst/>
          </a:prstGeom>
          <a:noFill/>
        </p:spPr>
        <p:txBody>
          <a:bodyPr wrap="square" rtlCol="0">
            <a:spAutoFit/>
          </a:bodyPr>
          <a:lstStyle/>
          <a:p>
            <a:r>
              <a:rPr kumimoji="1" lang="ja-JP" altLang="en-US" sz="1400" b="1">
                <a:latin typeface="+mn-ea"/>
              </a:rPr>
              <a:t>＜郵送先＞</a:t>
            </a:r>
            <a:endParaRPr kumimoji="1" lang="en-US" altLang="ja-JP" sz="1400" b="1">
              <a:latin typeface="+mn-ea"/>
            </a:endParaRPr>
          </a:p>
          <a:p>
            <a:r>
              <a:rPr kumimoji="1" lang="ja-JP" altLang="en-US" sz="1400" b="1">
                <a:latin typeface="+mn-ea"/>
              </a:rPr>
              <a:t>〒５３２－００３５</a:t>
            </a:r>
            <a:endParaRPr kumimoji="1" lang="en-US" altLang="ja-JP" sz="1400" b="1">
              <a:latin typeface="+mn-ea"/>
            </a:endParaRPr>
          </a:p>
          <a:p>
            <a:r>
              <a:rPr kumimoji="1" lang="ja-JP" altLang="en-US" sz="1400" b="1">
                <a:latin typeface="+mn-ea"/>
              </a:rPr>
              <a:t>大阪市淀川区三津屋南３丁目１５番２６号</a:t>
            </a:r>
            <a:endParaRPr kumimoji="1" lang="en-US" altLang="ja-JP" sz="1400" b="1">
              <a:latin typeface="+mn-ea"/>
            </a:endParaRPr>
          </a:p>
          <a:p>
            <a:r>
              <a:rPr kumimoji="1" lang="ja-JP" altLang="en-US" sz="1400" b="1">
                <a:latin typeface="+mn-ea"/>
              </a:rPr>
              <a:t>リボン食品株式会社　パコンテスト事務局</a:t>
            </a:r>
          </a:p>
        </p:txBody>
      </p:sp>
      <p:pic>
        <p:nvPicPr>
          <p:cNvPr id="3" name="図 2">
            <a:extLst>
              <a:ext uri="{FF2B5EF4-FFF2-40B4-BE49-F238E27FC236}">
                <a16:creationId xmlns:a16="http://schemas.microsoft.com/office/drawing/2014/main" id="{9C23846A-64AF-CAED-CB29-93BBBB86DAEE}"/>
              </a:ext>
            </a:extLst>
          </p:cNvPr>
          <p:cNvPicPr>
            <a:picLocks noChangeAspect="1"/>
          </p:cNvPicPr>
          <p:nvPr/>
        </p:nvPicPr>
        <p:blipFill>
          <a:blip r:embed="rId2"/>
          <a:stretch>
            <a:fillRect/>
          </a:stretch>
        </p:blipFill>
        <p:spPr>
          <a:xfrm>
            <a:off x="4504267" y="6324657"/>
            <a:ext cx="1665393" cy="1665393"/>
          </a:xfrm>
          <a:prstGeom prst="rect">
            <a:avLst/>
          </a:prstGeom>
        </p:spPr>
      </p:pic>
      <p:sp>
        <p:nvSpPr>
          <p:cNvPr id="2" name="テキスト ボックス 1">
            <a:extLst>
              <a:ext uri="{FF2B5EF4-FFF2-40B4-BE49-F238E27FC236}">
                <a16:creationId xmlns:a16="http://schemas.microsoft.com/office/drawing/2014/main" id="{3FAEF188-EE19-4BA9-DCE3-703B27C4A7E6}"/>
              </a:ext>
            </a:extLst>
          </p:cNvPr>
          <p:cNvSpPr txBox="1"/>
          <p:nvPr/>
        </p:nvSpPr>
        <p:spPr>
          <a:xfrm>
            <a:off x="4828963" y="6795470"/>
            <a:ext cx="1219200" cy="253916"/>
          </a:xfrm>
          <a:prstGeom prst="rect">
            <a:avLst/>
          </a:prstGeom>
          <a:noFill/>
        </p:spPr>
        <p:txBody>
          <a:bodyPr wrap="square" rtlCol="0">
            <a:spAutoFit/>
          </a:bodyPr>
          <a:lstStyle/>
          <a:p>
            <a:r>
              <a:rPr kumimoji="1" lang="ja-JP" altLang="en-US" sz="1050" b="1"/>
              <a:t>ー締め切りー</a:t>
            </a:r>
          </a:p>
        </p:txBody>
      </p:sp>
      <p:sp>
        <p:nvSpPr>
          <p:cNvPr id="7" name="テキスト ボックス 6">
            <a:extLst>
              <a:ext uri="{FF2B5EF4-FFF2-40B4-BE49-F238E27FC236}">
                <a16:creationId xmlns:a16="http://schemas.microsoft.com/office/drawing/2014/main" id="{000B7C50-BAB2-9D83-81C2-C6B2AA0EA6A1}"/>
              </a:ext>
            </a:extLst>
          </p:cNvPr>
          <p:cNvSpPr txBox="1"/>
          <p:nvPr/>
        </p:nvSpPr>
        <p:spPr>
          <a:xfrm>
            <a:off x="4713816" y="6964918"/>
            <a:ext cx="1556597" cy="400110"/>
          </a:xfrm>
          <a:prstGeom prst="rect">
            <a:avLst/>
          </a:prstGeom>
          <a:noFill/>
        </p:spPr>
        <p:txBody>
          <a:bodyPr wrap="square" rtlCol="0">
            <a:spAutoFit/>
          </a:bodyPr>
          <a:lstStyle/>
          <a:p>
            <a:r>
              <a:rPr kumimoji="1" lang="en-US" altLang="ja-JP" sz="2000" b="1">
                <a:latin typeface="+mn-ea"/>
              </a:rPr>
              <a:t>6</a:t>
            </a:r>
            <a:r>
              <a:rPr kumimoji="1" lang="ja-JP" altLang="en-US" sz="1200" b="1">
                <a:latin typeface="+mn-ea"/>
              </a:rPr>
              <a:t>月</a:t>
            </a:r>
            <a:r>
              <a:rPr kumimoji="1" lang="en-US" altLang="ja-JP" b="1">
                <a:latin typeface="+mn-ea"/>
              </a:rPr>
              <a:t>30</a:t>
            </a:r>
            <a:r>
              <a:rPr kumimoji="1" lang="ja-JP" altLang="en-US" sz="1200" b="1">
                <a:latin typeface="+mn-ea"/>
              </a:rPr>
              <a:t>日（日）</a:t>
            </a:r>
          </a:p>
        </p:txBody>
      </p:sp>
      <p:sp>
        <p:nvSpPr>
          <p:cNvPr id="9" name="テキスト ボックス 8">
            <a:extLst>
              <a:ext uri="{FF2B5EF4-FFF2-40B4-BE49-F238E27FC236}">
                <a16:creationId xmlns:a16="http://schemas.microsoft.com/office/drawing/2014/main" id="{347B3447-C3F6-9964-DDEC-F9F8EE34EE1B}"/>
              </a:ext>
            </a:extLst>
          </p:cNvPr>
          <p:cNvSpPr txBox="1"/>
          <p:nvPr/>
        </p:nvSpPr>
        <p:spPr>
          <a:xfrm>
            <a:off x="4821343" y="7331291"/>
            <a:ext cx="1219200" cy="230832"/>
          </a:xfrm>
          <a:prstGeom prst="rect">
            <a:avLst/>
          </a:prstGeom>
          <a:noFill/>
        </p:spPr>
        <p:txBody>
          <a:bodyPr wrap="square" rtlCol="0">
            <a:spAutoFit/>
          </a:bodyPr>
          <a:lstStyle/>
          <a:p>
            <a:r>
              <a:rPr kumimoji="1" lang="en-US" altLang="ja-JP" sz="900" b="1"/>
              <a:t>※</a:t>
            </a:r>
            <a:r>
              <a:rPr kumimoji="1" lang="ja-JP" altLang="en-US" sz="900" b="1"/>
              <a:t>当日消印有効</a:t>
            </a:r>
          </a:p>
        </p:txBody>
      </p:sp>
      <p:sp>
        <p:nvSpPr>
          <p:cNvPr id="10" name="テキスト ボックス 9">
            <a:extLst>
              <a:ext uri="{FF2B5EF4-FFF2-40B4-BE49-F238E27FC236}">
                <a16:creationId xmlns:a16="http://schemas.microsoft.com/office/drawing/2014/main" id="{9735B429-0B08-16E9-C608-3C6963AAA496}"/>
              </a:ext>
            </a:extLst>
          </p:cNvPr>
          <p:cNvSpPr txBox="1"/>
          <p:nvPr/>
        </p:nvSpPr>
        <p:spPr>
          <a:xfrm>
            <a:off x="587587" y="6146248"/>
            <a:ext cx="1665393" cy="307777"/>
          </a:xfrm>
          <a:prstGeom prst="rect">
            <a:avLst/>
          </a:prstGeom>
          <a:noFill/>
        </p:spPr>
        <p:txBody>
          <a:bodyPr wrap="square" rtlCol="0">
            <a:spAutoFit/>
          </a:bodyPr>
          <a:lstStyle/>
          <a:p>
            <a:r>
              <a:rPr kumimoji="1" lang="ja-JP" altLang="en-US" sz="1400" b="1">
                <a:latin typeface="+mn-ea"/>
              </a:rPr>
              <a:t>＜応募フォーム＞</a:t>
            </a:r>
            <a:endParaRPr kumimoji="1" lang="en-US" altLang="ja-JP" sz="1400" b="1">
              <a:latin typeface="+mn-ea"/>
            </a:endParaRPr>
          </a:p>
        </p:txBody>
      </p:sp>
      <p:sp>
        <p:nvSpPr>
          <p:cNvPr id="11" name="正方形/長方形 10">
            <a:extLst>
              <a:ext uri="{FF2B5EF4-FFF2-40B4-BE49-F238E27FC236}">
                <a16:creationId xmlns:a16="http://schemas.microsoft.com/office/drawing/2014/main" id="{CCDE4113-C85E-BA2C-E23D-F74307FAD93C}"/>
              </a:ext>
            </a:extLst>
          </p:cNvPr>
          <p:cNvSpPr/>
          <p:nvPr/>
        </p:nvSpPr>
        <p:spPr>
          <a:xfrm>
            <a:off x="812800" y="6522720"/>
            <a:ext cx="627380" cy="52666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97617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E4D3AE44-1234-B346-17D2-7B2073D75ED3}"/>
              </a:ext>
            </a:extLst>
          </p:cNvPr>
          <p:cNvSpPr/>
          <p:nvPr/>
        </p:nvSpPr>
        <p:spPr>
          <a:xfrm>
            <a:off x="171449" y="148495"/>
            <a:ext cx="6515100" cy="478233"/>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98A570C2-0CD3-DE31-764F-EF61560914F5}"/>
              </a:ext>
            </a:extLst>
          </p:cNvPr>
          <p:cNvSpPr txBox="1"/>
          <p:nvPr/>
        </p:nvSpPr>
        <p:spPr>
          <a:xfrm>
            <a:off x="992367" y="198043"/>
            <a:ext cx="5284608" cy="400110"/>
          </a:xfrm>
          <a:prstGeom prst="rect">
            <a:avLst/>
          </a:prstGeom>
          <a:noFill/>
        </p:spPr>
        <p:txBody>
          <a:bodyPr wrap="square" rtlCol="0">
            <a:spAutoFit/>
          </a:bodyPr>
          <a:lstStyle/>
          <a:p>
            <a:r>
              <a:rPr kumimoji="1" lang="ja-JP" altLang="en-US" sz="2000" b="1">
                <a:solidFill>
                  <a:schemeClr val="bg1"/>
                </a:solidFill>
              </a:rPr>
              <a:t>第</a:t>
            </a:r>
            <a:r>
              <a:rPr kumimoji="1" lang="en-US" altLang="ja-JP" sz="2000" b="1">
                <a:solidFill>
                  <a:schemeClr val="bg1"/>
                </a:solidFill>
                <a:latin typeface="+mn-ea"/>
              </a:rPr>
              <a:t>1</a:t>
            </a:r>
            <a:r>
              <a:rPr kumimoji="1" lang="ja-JP" altLang="en-US" sz="2000" b="1">
                <a:solidFill>
                  <a:schemeClr val="bg1"/>
                </a:solidFill>
                <a:latin typeface="+mn-ea"/>
              </a:rPr>
              <a:t>回　全国学生パイコンテスト応募用紙</a:t>
            </a:r>
          </a:p>
        </p:txBody>
      </p:sp>
      <p:graphicFrame>
        <p:nvGraphicFramePr>
          <p:cNvPr id="12" name="表 11">
            <a:extLst>
              <a:ext uri="{FF2B5EF4-FFF2-40B4-BE49-F238E27FC236}">
                <a16:creationId xmlns:a16="http://schemas.microsoft.com/office/drawing/2014/main" id="{76F3F861-8C90-E3D7-D865-1C2C860627D7}"/>
              </a:ext>
            </a:extLst>
          </p:cNvPr>
          <p:cNvGraphicFramePr>
            <a:graphicFrameLocks noGrp="1"/>
          </p:cNvGraphicFramePr>
          <p:nvPr>
            <p:extLst>
              <p:ext uri="{D42A27DB-BD31-4B8C-83A1-F6EECF244321}">
                <p14:modId xmlns:p14="http://schemas.microsoft.com/office/powerpoint/2010/main" val="3667916791"/>
              </p:ext>
            </p:extLst>
          </p:nvPr>
        </p:nvGraphicFramePr>
        <p:xfrm>
          <a:off x="188385" y="1366320"/>
          <a:ext cx="3177180" cy="3451213"/>
        </p:xfrm>
        <a:graphic>
          <a:graphicData uri="http://schemas.openxmlformats.org/drawingml/2006/table">
            <a:tbl>
              <a:tblPr firstRow="1" bandRow="1">
                <a:tableStyleId>{5C22544A-7EE6-4342-B048-85BDC9FD1C3A}</a:tableStyleId>
              </a:tblPr>
              <a:tblGrid>
                <a:gridCol w="1887340">
                  <a:extLst>
                    <a:ext uri="{9D8B030D-6E8A-4147-A177-3AD203B41FA5}">
                      <a16:colId xmlns:a16="http://schemas.microsoft.com/office/drawing/2014/main" val="985612775"/>
                    </a:ext>
                  </a:extLst>
                </a:gridCol>
                <a:gridCol w="1289840">
                  <a:extLst>
                    <a:ext uri="{9D8B030D-6E8A-4147-A177-3AD203B41FA5}">
                      <a16:colId xmlns:a16="http://schemas.microsoft.com/office/drawing/2014/main" val="2964070708"/>
                    </a:ext>
                  </a:extLst>
                </a:gridCol>
              </a:tblGrid>
              <a:tr h="576064">
                <a:tc>
                  <a:txBody>
                    <a:bodyPr/>
                    <a:lstStyle/>
                    <a:p>
                      <a:pPr algn="ctr"/>
                      <a:r>
                        <a:rPr kumimoji="1" lang="ja-JP" altLang="en-US" sz="1200">
                          <a:solidFill>
                            <a:schemeClr val="tx1"/>
                          </a:solidFill>
                        </a:rPr>
                        <a:t>材料名</a:t>
                      </a:r>
                      <a:endParaRPr kumimoji="1" lang="en-US" altLang="ja-JP" sz="1200">
                        <a:solidFill>
                          <a:schemeClr val="tx1"/>
                        </a:solidFill>
                      </a:endParaRPr>
                    </a:p>
                    <a:p>
                      <a:r>
                        <a:rPr kumimoji="1" lang="en-US" altLang="ja-JP" sz="900" b="0">
                          <a:solidFill>
                            <a:schemeClr val="tx1"/>
                          </a:solidFill>
                          <a:latin typeface="+mn-ea"/>
                          <a:ea typeface="+mn-ea"/>
                        </a:rPr>
                        <a:t>※</a:t>
                      </a:r>
                      <a:r>
                        <a:rPr kumimoji="1" lang="ja-JP" altLang="en-US" sz="900" b="0">
                          <a:solidFill>
                            <a:schemeClr val="tx1"/>
                          </a:solidFill>
                          <a:latin typeface="+mn-ea"/>
                          <a:ea typeface="+mn-ea"/>
                        </a:rPr>
                        <a:t>使用する食品調味料等はすべて記入してください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200">
                          <a:solidFill>
                            <a:schemeClr val="tx1"/>
                          </a:solidFill>
                        </a:rPr>
                        <a:t>分量</a:t>
                      </a:r>
                      <a:r>
                        <a:rPr kumimoji="1" lang="en-US" altLang="ja-JP" sz="1200">
                          <a:solidFill>
                            <a:schemeClr val="tx1"/>
                          </a:solidFill>
                        </a:rPr>
                        <a:t>(g)</a:t>
                      </a:r>
                    </a:p>
                    <a:p>
                      <a:pPr algn="ctr"/>
                      <a:endParaRPr kumimoji="1" lang="en-US" altLang="ja-JP" sz="900">
                        <a:solidFill>
                          <a:schemeClr val="tx1"/>
                        </a:solidFill>
                      </a:endParaRPr>
                    </a:p>
                    <a:p>
                      <a:r>
                        <a:rPr kumimoji="1" lang="en-US" altLang="ja-JP" sz="900">
                          <a:solidFill>
                            <a:schemeClr val="tx1"/>
                          </a:solidFill>
                        </a:rPr>
                        <a:t>【</a:t>
                      </a:r>
                      <a:r>
                        <a:rPr kumimoji="1" lang="ja-JP" altLang="en-US" sz="900" b="0">
                          <a:solidFill>
                            <a:schemeClr val="tx1"/>
                          </a:solidFill>
                        </a:rPr>
                        <a:t>例</a:t>
                      </a:r>
                      <a:r>
                        <a:rPr kumimoji="1" lang="en-US" altLang="ja-JP" sz="900" b="0">
                          <a:solidFill>
                            <a:schemeClr val="tx1"/>
                          </a:solidFill>
                        </a:rPr>
                        <a:t>】10g</a:t>
                      </a:r>
                      <a:r>
                        <a:rPr kumimoji="1" lang="ja-JP" altLang="en-US" sz="900" b="0">
                          <a:solidFill>
                            <a:schemeClr val="tx1"/>
                          </a:solidFill>
                        </a:rPr>
                        <a:t>、大さじ</a:t>
                      </a:r>
                      <a:r>
                        <a:rPr kumimoji="1" lang="en-US" altLang="ja-JP" sz="900" b="0">
                          <a:solidFill>
                            <a:schemeClr val="tx1"/>
                          </a:solidFill>
                        </a:rPr>
                        <a:t>1</a:t>
                      </a:r>
                      <a:endParaRPr kumimoji="1" lang="ja-JP" altLang="en-US" sz="900"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6651793"/>
                  </a:ext>
                </a:extLst>
              </a:tr>
              <a:tr h="2875149">
                <a:tc>
                  <a:txBody>
                    <a:bodyPr/>
                    <a:lstStyle/>
                    <a:p>
                      <a:r>
                        <a:rPr kumimoji="1" lang="ja-JP" altLang="en-US" sz="900">
                          <a:latin typeface="+mn-ea"/>
                          <a:ea typeface="+mn-ea"/>
                        </a:rPr>
                        <a:t>材料</a:t>
                      </a:r>
                      <a:r>
                        <a:rPr kumimoji="1" lang="en-US" altLang="ja-JP" sz="900">
                          <a:latin typeface="+mn-ea"/>
                          <a:ea typeface="+mn-ea"/>
                        </a:rPr>
                        <a:t>(</a:t>
                      </a:r>
                      <a:r>
                        <a:rPr kumimoji="1" lang="ja-JP" altLang="en-US" sz="900">
                          <a:latin typeface="+mn-ea"/>
                          <a:ea typeface="+mn-ea"/>
                        </a:rPr>
                        <a:t>　　　</a:t>
                      </a:r>
                      <a:r>
                        <a:rPr kumimoji="1" lang="en-US" altLang="ja-JP" sz="900">
                          <a:latin typeface="+mn-ea"/>
                          <a:ea typeface="+mn-ea"/>
                        </a:rPr>
                        <a:t>)</a:t>
                      </a:r>
                      <a:r>
                        <a:rPr kumimoji="1" lang="ja-JP" altLang="en-US" sz="900">
                          <a:latin typeface="+mn-ea"/>
                          <a:ea typeface="+mn-ea"/>
                        </a:rPr>
                        <a:t>人分</a:t>
                      </a:r>
                      <a:endParaRPr kumimoji="1" lang="en-US" altLang="ja-JP" sz="900">
                        <a:latin typeface="+mn-ea"/>
                        <a:ea typeface="+mn-ea"/>
                      </a:endParaRPr>
                    </a:p>
                    <a:p>
                      <a:endParaRPr kumimoji="1" lang="en-US" altLang="ja-JP" sz="1050"/>
                    </a:p>
                    <a:p>
                      <a:endParaRPr kumimoji="1" lang="en-US" altLang="ja-JP" sz="1050"/>
                    </a:p>
                    <a:p>
                      <a:endParaRPr kumimoji="1" lang="en-US" altLang="ja-JP" sz="1050"/>
                    </a:p>
                    <a:p>
                      <a:endParaRPr kumimoji="1" lang="en-US" altLang="ja-JP" sz="1050"/>
                    </a:p>
                    <a:p>
                      <a:endParaRPr kumimoji="1" lang="ja-JP" altLang="en-US"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6139876"/>
                  </a:ext>
                </a:extLst>
              </a:tr>
            </a:tbl>
          </a:graphicData>
        </a:graphic>
      </p:graphicFrame>
      <p:graphicFrame>
        <p:nvGraphicFramePr>
          <p:cNvPr id="13" name="表 12">
            <a:extLst>
              <a:ext uri="{FF2B5EF4-FFF2-40B4-BE49-F238E27FC236}">
                <a16:creationId xmlns:a16="http://schemas.microsoft.com/office/drawing/2014/main" id="{CEB4DBBF-BBA5-043C-4B3B-CCA15DB381C6}"/>
              </a:ext>
            </a:extLst>
          </p:cNvPr>
          <p:cNvGraphicFramePr>
            <a:graphicFrameLocks noGrp="1"/>
          </p:cNvGraphicFramePr>
          <p:nvPr>
            <p:extLst>
              <p:ext uri="{D42A27DB-BD31-4B8C-83A1-F6EECF244321}">
                <p14:modId xmlns:p14="http://schemas.microsoft.com/office/powerpoint/2010/main" val="2619561861"/>
              </p:ext>
            </p:extLst>
          </p:nvPr>
        </p:nvGraphicFramePr>
        <p:xfrm>
          <a:off x="3441635" y="1352094"/>
          <a:ext cx="3255496" cy="3459841"/>
        </p:xfrm>
        <a:graphic>
          <a:graphicData uri="http://schemas.openxmlformats.org/drawingml/2006/table">
            <a:tbl>
              <a:tblPr firstRow="1" bandRow="1">
                <a:tableStyleId>{5C22544A-7EE6-4342-B048-85BDC9FD1C3A}</a:tableStyleId>
              </a:tblPr>
              <a:tblGrid>
                <a:gridCol w="3255496">
                  <a:extLst>
                    <a:ext uri="{9D8B030D-6E8A-4147-A177-3AD203B41FA5}">
                      <a16:colId xmlns:a16="http://schemas.microsoft.com/office/drawing/2014/main" val="3566103398"/>
                    </a:ext>
                  </a:extLst>
                </a:gridCol>
              </a:tblGrid>
              <a:tr h="265692">
                <a:tc>
                  <a:txBody>
                    <a:bodyPr/>
                    <a:lstStyle/>
                    <a:p>
                      <a:pPr algn="ctr"/>
                      <a:r>
                        <a:rPr kumimoji="1" lang="ja-JP" altLang="en-US" sz="1200">
                          <a:solidFill>
                            <a:schemeClr val="tx1"/>
                          </a:solidFill>
                        </a:rPr>
                        <a:t>作り方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55365426"/>
                  </a:ext>
                </a:extLst>
              </a:tr>
              <a:tr h="3185521">
                <a:tc>
                  <a:txBody>
                    <a:bodyPr/>
                    <a:lstStyle/>
                    <a:p>
                      <a:r>
                        <a:rPr kumimoji="1" lang="en-US" altLang="ja-JP" sz="900"/>
                        <a:t>※</a:t>
                      </a:r>
                      <a:r>
                        <a:rPr kumimoji="1" lang="ja-JP" altLang="en-US" sz="900"/>
                        <a:t>箇条書きで簡潔に記入してください。</a:t>
                      </a:r>
                      <a:r>
                        <a:rPr kumimoji="1" lang="en-US" altLang="ja-JP" sz="900"/>
                        <a:t>(</a:t>
                      </a:r>
                      <a:r>
                        <a:rPr kumimoji="1" lang="ja-JP" altLang="en-US" sz="900"/>
                        <a:t>別途添付可</a:t>
                      </a:r>
                      <a:r>
                        <a:rPr kumimoji="1" lang="en-US" altLang="ja-JP" sz="900"/>
                        <a:t>)</a:t>
                      </a:r>
                      <a:endParaRPr kumimoji="1" lang="ja-JP" altLang="en-US" sz="900"/>
                    </a:p>
                    <a:p>
                      <a:endParaRPr kumimoji="1" lang="en-US" altLang="ja-JP"/>
                    </a:p>
                    <a:p>
                      <a:endParaRPr kumimoji="1" lang="en-US" altLang="ja-JP"/>
                    </a:p>
                    <a:p>
                      <a:endParaRPr kumimoji="1" lang="en-US" altLang="ja-JP"/>
                    </a:p>
                    <a:p>
                      <a:endParaRPr kumimoji="1" lang="en-US" altLang="ja-JP"/>
                    </a:p>
                    <a:p>
                      <a:endParaRPr kumimoji="1" lang="en-US" altLang="ja-JP"/>
                    </a:p>
                    <a:p>
                      <a:endParaRPr kumimoji="1" lang="en-US" altLang="ja-JP"/>
                    </a:p>
                    <a:p>
                      <a:endParaRPr kumimoji="1" lang="en-US" altLang="ja-JP"/>
                    </a:p>
                    <a:p>
                      <a:endParaRPr kumimoji="1" lang="en-US" altLang="ja-JP"/>
                    </a:p>
                    <a:p>
                      <a:endParaRPr kumimoji="1" lang="en-US" altLang="ja-JP"/>
                    </a:p>
                    <a:p>
                      <a:endParaRPr kumimoji="1" lang="en-US" altLang="ja-JP"/>
                    </a:p>
                    <a:p>
                      <a:endParaRPr kumimoji="1" lang="en-US" altLang="ja-JP"/>
                    </a:p>
                    <a:p>
                      <a:endParaRPr kumimoji="1" lang="en-US" altLang="ja-JP"/>
                    </a:p>
                    <a:p>
                      <a:endParaRPr kumimoji="1" lang="en-US" altLang="ja-JP" sz="1200" b="1">
                        <a:latin typeface="+mn-ea"/>
                        <a:ea typeface="+mn-ea"/>
                      </a:endParaRPr>
                    </a:p>
                    <a:p>
                      <a:r>
                        <a:rPr kumimoji="1" lang="ja-JP" altLang="en-US" sz="1200" b="1">
                          <a:latin typeface="+mn-ea"/>
                          <a:ea typeface="+mn-ea"/>
                        </a:rPr>
                        <a:t>■調理時間：</a:t>
                      </a:r>
                      <a:endParaRPr kumimoji="1" lang="en-US" altLang="ja-JP" sz="1200" b="1">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3110766"/>
                  </a:ext>
                </a:extLst>
              </a:tr>
            </a:tbl>
          </a:graphicData>
        </a:graphic>
      </p:graphicFrame>
      <p:graphicFrame>
        <p:nvGraphicFramePr>
          <p:cNvPr id="18" name="表 17">
            <a:extLst>
              <a:ext uri="{FF2B5EF4-FFF2-40B4-BE49-F238E27FC236}">
                <a16:creationId xmlns:a16="http://schemas.microsoft.com/office/drawing/2014/main" id="{26226D73-9FBC-5FD2-D5FD-A1A900EB2BBD}"/>
              </a:ext>
            </a:extLst>
          </p:cNvPr>
          <p:cNvGraphicFramePr>
            <a:graphicFrameLocks noGrp="1"/>
          </p:cNvGraphicFramePr>
          <p:nvPr>
            <p:extLst>
              <p:ext uri="{D42A27DB-BD31-4B8C-83A1-F6EECF244321}">
                <p14:modId xmlns:p14="http://schemas.microsoft.com/office/powerpoint/2010/main" val="1689034877"/>
              </p:ext>
            </p:extLst>
          </p:nvPr>
        </p:nvGraphicFramePr>
        <p:xfrm>
          <a:off x="188383" y="4884188"/>
          <a:ext cx="3177182" cy="2887195"/>
        </p:xfrm>
        <a:graphic>
          <a:graphicData uri="http://schemas.openxmlformats.org/drawingml/2006/table">
            <a:tbl>
              <a:tblPr firstRow="1" bandRow="1">
                <a:tableStyleId>{5C22544A-7EE6-4342-B048-85BDC9FD1C3A}</a:tableStyleId>
              </a:tblPr>
              <a:tblGrid>
                <a:gridCol w="3177182">
                  <a:extLst>
                    <a:ext uri="{9D8B030D-6E8A-4147-A177-3AD203B41FA5}">
                      <a16:colId xmlns:a16="http://schemas.microsoft.com/office/drawing/2014/main" val="3566103398"/>
                    </a:ext>
                  </a:extLst>
                </a:gridCol>
              </a:tblGrid>
              <a:tr h="230766">
                <a:tc>
                  <a:txBody>
                    <a:bodyPr/>
                    <a:lstStyle/>
                    <a:p>
                      <a:pPr algn="ctr"/>
                      <a:r>
                        <a:rPr kumimoji="1" lang="ja-JP" altLang="en-US" sz="1200">
                          <a:solidFill>
                            <a:schemeClr val="tx1"/>
                          </a:solidFill>
                        </a:rPr>
                        <a:t>パイの写真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55365426"/>
                  </a:ext>
                </a:extLst>
              </a:tr>
              <a:tr h="2612875">
                <a:tc>
                  <a:txBody>
                    <a:bodyPr/>
                    <a:lstStyle/>
                    <a:p>
                      <a:r>
                        <a:rPr kumimoji="1" lang="en-US" altLang="ja-JP" sz="900">
                          <a:latin typeface="+mn-ea"/>
                          <a:ea typeface="+mn-ea"/>
                        </a:rPr>
                        <a:t>※</a:t>
                      </a:r>
                      <a:r>
                        <a:rPr kumimoji="1" lang="ja-JP" altLang="en-US" sz="900">
                          <a:latin typeface="+mn-ea"/>
                          <a:ea typeface="+mn-ea"/>
                        </a:rPr>
                        <a:t>写真裏面に氏名をご記入ください。</a:t>
                      </a:r>
                      <a:r>
                        <a:rPr kumimoji="1" lang="en-US" altLang="ja-JP" sz="900">
                          <a:latin typeface="+mn-ea"/>
                          <a:ea typeface="+mn-ea"/>
                        </a:rPr>
                        <a:t>(</a:t>
                      </a:r>
                      <a:r>
                        <a:rPr kumimoji="1" lang="ja-JP" altLang="en-US" sz="900">
                          <a:latin typeface="+mn-ea"/>
                          <a:ea typeface="+mn-ea"/>
                        </a:rPr>
                        <a:t>別途添付可</a:t>
                      </a:r>
                      <a:r>
                        <a:rPr kumimoji="1" lang="en-US" altLang="ja-JP" sz="900">
                          <a:latin typeface="+mn-ea"/>
                          <a:ea typeface="+mn-ea"/>
                        </a:rPr>
                        <a:t>)</a:t>
                      </a:r>
                    </a:p>
                    <a:p>
                      <a:r>
                        <a:rPr kumimoji="1" lang="en-US" altLang="ja-JP" sz="900">
                          <a:latin typeface="+mn-ea"/>
                          <a:ea typeface="+mn-ea"/>
                        </a:rPr>
                        <a:t>※</a:t>
                      </a:r>
                      <a:r>
                        <a:rPr kumimoji="1" lang="ja-JP" altLang="en-US" sz="900">
                          <a:latin typeface="+mn-ea"/>
                          <a:ea typeface="+mn-ea"/>
                        </a:rPr>
                        <a:t>料理の写真は審査のうえで重要なポイントとなります。</a:t>
                      </a:r>
                      <a:endParaRPr kumimoji="1" lang="en-US" altLang="ja-JP" sz="900">
                        <a:latin typeface="+mn-ea"/>
                        <a:ea typeface="+mn-ea"/>
                      </a:endParaRPr>
                    </a:p>
                    <a:p>
                      <a:r>
                        <a:rPr kumimoji="1" lang="ja-JP" altLang="en-US" sz="900">
                          <a:latin typeface="+mn-ea"/>
                          <a:ea typeface="+mn-ea"/>
                        </a:rPr>
                        <a:t>カットした断面を見せる等、料理の特徴が分かりやすいようにしてください。</a:t>
                      </a:r>
                      <a:endParaRPr kumimoji="1" lang="en-US" altLang="ja-JP" sz="900">
                        <a:latin typeface="+mn-ea"/>
                        <a:ea typeface="+mn-ea"/>
                      </a:endParaRPr>
                    </a:p>
                    <a:p>
                      <a:endParaRPr kumimoji="1" lang="en-US" altLang="ja-JP">
                        <a:latin typeface="+mn-ea"/>
                        <a:ea typeface="+mn-ea"/>
                      </a:endParaRPr>
                    </a:p>
                    <a:p>
                      <a:pPr algn="ctr"/>
                      <a:endParaRPr kumimoji="1" lang="en-US" altLang="ja-JP" sz="1200">
                        <a:latin typeface="+mn-ea"/>
                        <a:ea typeface="+mn-ea"/>
                      </a:endParaRPr>
                    </a:p>
                    <a:p>
                      <a:pPr algn="ctr"/>
                      <a:endParaRPr kumimoji="1" lang="en-US" altLang="ja-JP" sz="1200">
                        <a:latin typeface="+mn-ea"/>
                        <a:ea typeface="+mn-ea"/>
                      </a:endParaRPr>
                    </a:p>
                    <a:p>
                      <a:pPr algn="ctr"/>
                      <a:r>
                        <a:rPr kumimoji="1" lang="ja-JP" altLang="en-US" sz="1200">
                          <a:latin typeface="+mn-ea"/>
                          <a:ea typeface="+mn-ea"/>
                        </a:rPr>
                        <a:t>こちらに料理の画像（カラー）を</a:t>
                      </a:r>
                      <a:endParaRPr kumimoji="1" lang="en-US" altLang="ja-JP" sz="1200">
                        <a:latin typeface="+mn-ea"/>
                        <a:ea typeface="+mn-ea"/>
                      </a:endParaRPr>
                    </a:p>
                    <a:p>
                      <a:pPr algn="ctr"/>
                      <a:r>
                        <a:rPr kumimoji="1" lang="ja-JP" altLang="en-US" sz="1200">
                          <a:latin typeface="+mn-ea"/>
                          <a:ea typeface="+mn-ea"/>
                        </a:rPr>
                        <a:t>添付してください。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3110766"/>
                  </a:ext>
                </a:extLst>
              </a:tr>
            </a:tbl>
          </a:graphicData>
        </a:graphic>
      </p:graphicFrame>
      <p:pic>
        <p:nvPicPr>
          <p:cNvPr id="4" name="図 3">
            <a:extLst>
              <a:ext uri="{FF2B5EF4-FFF2-40B4-BE49-F238E27FC236}">
                <a16:creationId xmlns:a16="http://schemas.microsoft.com/office/drawing/2014/main" id="{45412FC7-C760-7F81-88FE-D9A81970D00D}"/>
              </a:ext>
            </a:extLst>
          </p:cNvPr>
          <p:cNvPicPr>
            <a:picLocks noChangeAspect="1"/>
          </p:cNvPicPr>
          <p:nvPr/>
        </p:nvPicPr>
        <p:blipFill rotWithShape="1">
          <a:blip r:embed="rId2"/>
          <a:srcRect l="55614" t="26600" r="38559" b="65411"/>
          <a:stretch/>
        </p:blipFill>
        <p:spPr>
          <a:xfrm>
            <a:off x="3495674" y="708109"/>
            <a:ext cx="675874" cy="579123"/>
          </a:xfrm>
          <a:prstGeom prst="rect">
            <a:avLst/>
          </a:prstGeom>
        </p:spPr>
      </p:pic>
      <p:graphicFrame>
        <p:nvGraphicFramePr>
          <p:cNvPr id="20" name="表 19">
            <a:extLst>
              <a:ext uri="{FF2B5EF4-FFF2-40B4-BE49-F238E27FC236}">
                <a16:creationId xmlns:a16="http://schemas.microsoft.com/office/drawing/2014/main" id="{32E242F7-F383-5F00-99E9-18FB72F16D7E}"/>
              </a:ext>
            </a:extLst>
          </p:cNvPr>
          <p:cNvGraphicFramePr>
            <a:graphicFrameLocks noGrp="1"/>
          </p:cNvGraphicFramePr>
          <p:nvPr>
            <p:extLst>
              <p:ext uri="{D42A27DB-BD31-4B8C-83A1-F6EECF244321}">
                <p14:modId xmlns:p14="http://schemas.microsoft.com/office/powerpoint/2010/main" val="40614300"/>
              </p:ext>
            </p:extLst>
          </p:nvPr>
        </p:nvGraphicFramePr>
        <p:xfrm>
          <a:off x="3444871" y="4876797"/>
          <a:ext cx="3255495" cy="2894482"/>
        </p:xfrm>
        <a:graphic>
          <a:graphicData uri="http://schemas.openxmlformats.org/drawingml/2006/table">
            <a:tbl>
              <a:tblPr firstRow="1" bandRow="1">
                <a:tableStyleId>{5C22544A-7EE6-4342-B048-85BDC9FD1C3A}</a:tableStyleId>
              </a:tblPr>
              <a:tblGrid>
                <a:gridCol w="3255495">
                  <a:extLst>
                    <a:ext uri="{9D8B030D-6E8A-4147-A177-3AD203B41FA5}">
                      <a16:colId xmlns:a16="http://schemas.microsoft.com/office/drawing/2014/main" val="3566103398"/>
                    </a:ext>
                  </a:extLst>
                </a:gridCol>
              </a:tblGrid>
              <a:tr h="257490">
                <a:tc>
                  <a:txBody>
                    <a:bodyPr/>
                    <a:lstStyle/>
                    <a:p>
                      <a:pPr algn="ctr"/>
                      <a:r>
                        <a:rPr kumimoji="1" lang="ja-JP" altLang="en-US" sz="1200">
                          <a:solidFill>
                            <a:schemeClr val="tx1"/>
                          </a:solidFill>
                        </a:rPr>
                        <a:t>パイの特徴・工夫した点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55365426"/>
                  </a:ext>
                </a:extLst>
              </a:tr>
              <a:tr h="2620162">
                <a:tc>
                  <a:txBody>
                    <a:bodyPr/>
                    <a:lstStyle/>
                    <a:p>
                      <a:endParaRPr kumimoji="1" lang="en-US" altLang="ja-JP" sz="900"/>
                    </a:p>
                    <a:p>
                      <a:endParaRPr kumimoji="1" lang="en-US" altLang="ja-JP" sz="900"/>
                    </a:p>
                    <a:p>
                      <a:endParaRPr kumimoji="1" lang="en-US" altLang="ja-JP" sz="900"/>
                    </a:p>
                    <a:p>
                      <a:endParaRPr kumimoji="1" lang="en-US" altLang="ja-JP" sz="900"/>
                    </a:p>
                    <a:p>
                      <a:endParaRPr kumimoji="1" lang="en-US" altLang="ja-JP" sz="9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3110766"/>
                  </a:ext>
                </a:extLst>
              </a:tr>
            </a:tbl>
          </a:graphicData>
        </a:graphic>
      </p:graphicFrame>
      <p:graphicFrame>
        <p:nvGraphicFramePr>
          <p:cNvPr id="22" name="表 21">
            <a:extLst>
              <a:ext uri="{FF2B5EF4-FFF2-40B4-BE49-F238E27FC236}">
                <a16:creationId xmlns:a16="http://schemas.microsoft.com/office/drawing/2014/main" id="{88B4C5FB-EC0A-50F2-AC1F-C0A5ECFE2147}"/>
              </a:ext>
            </a:extLst>
          </p:cNvPr>
          <p:cNvGraphicFramePr>
            <a:graphicFrameLocks noGrp="1"/>
          </p:cNvGraphicFramePr>
          <p:nvPr>
            <p:extLst>
              <p:ext uri="{D42A27DB-BD31-4B8C-83A1-F6EECF244321}">
                <p14:modId xmlns:p14="http://schemas.microsoft.com/office/powerpoint/2010/main" val="661551222"/>
              </p:ext>
            </p:extLst>
          </p:nvPr>
        </p:nvGraphicFramePr>
        <p:xfrm>
          <a:off x="185141" y="7844453"/>
          <a:ext cx="6487715" cy="1752600"/>
        </p:xfrm>
        <a:graphic>
          <a:graphicData uri="http://schemas.openxmlformats.org/drawingml/2006/table">
            <a:tbl>
              <a:tblPr firstRow="1" bandRow="1">
                <a:tableStyleId>{5C22544A-7EE6-4342-B048-85BDC9FD1C3A}</a:tableStyleId>
              </a:tblPr>
              <a:tblGrid>
                <a:gridCol w="1482790">
                  <a:extLst>
                    <a:ext uri="{9D8B030D-6E8A-4147-A177-3AD203B41FA5}">
                      <a16:colId xmlns:a16="http://schemas.microsoft.com/office/drawing/2014/main" val="985612775"/>
                    </a:ext>
                  </a:extLst>
                </a:gridCol>
                <a:gridCol w="1261534">
                  <a:extLst>
                    <a:ext uri="{9D8B030D-6E8A-4147-A177-3AD203B41FA5}">
                      <a16:colId xmlns:a16="http://schemas.microsoft.com/office/drawing/2014/main" val="2964070708"/>
                    </a:ext>
                  </a:extLst>
                </a:gridCol>
                <a:gridCol w="564027">
                  <a:extLst>
                    <a:ext uri="{9D8B030D-6E8A-4147-A177-3AD203B41FA5}">
                      <a16:colId xmlns:a16="http://schemas.microsoft.com/office/drawing/2014/main" val="2452088986"/>
                    </a:ext>
                  </a:extLst>
                </a:gridCol>
                <a:gridCol w="866839">
                  <a:extLst>
                    <a:ext uri="{9D8B030D-6E8A-4147-A177-3AD203B41FA5}">
                      <a16:colId xmlns:a16="http://schemas.microsoft.com/office/drawing/2014/main" val="3501321082"/>
                    </a:ext>
                  </a:extLst>
                </a:gridCol>
                <a:gridCol w="564028">
                  <a:extLst>
                    <a:ext uri="{9D8B030D-6E8A-4147-A177-3AD203B41FA5}">
                      <a16:colId xmlns:a16="http://schemas.microsoft.com/office/drawing/2014/main" val="3163684344"/>
                    </a:ext>
                  </a:extLst>
                </a:gridCol>
                <a:gridCol w="595906">
                  <a:extLst>
                    <a:ext uri="{9D8B030D-6E8A-4147-A177-3AD203B41FA5}">
                      <a16:colId xmlns:a16="http://schemas.microsoft.com/office/drawing/2014/main" val="3087396764"/>
                    </a:ext>
                  </a:extLst>
                </a:gridCol>
                <a:gridCol w="1152591">
                  <a:extLst>
                    <a:ext uri="{9D8B030D-6E8A-4147-A177-3AD203B41FA5}">
                      <a16:colId xmlns:a16="http://schemas.microsoft.com/office/drawing/2014/main" val="2737367186"/>
                    </a:ext>
                  </a:extLst>
                </a:gridCol>
              </a:tblGrid>
              <a:tr h="0">
                <a:tc>
                  <a:txBody>
                    <a:bodyPr/>
                    <a:lstStyle/>
                    <a:p>
                      <a:pPr algn="l"/>
                      <a:r>
                        <a:rPr kumimoji="1" lang="ja-JP" altLang="en-US" sz="1100">
                          <a:solidFill>
                            <a:schemeClr val="tx1"/>
                          </a:solidFill>
                        </a:rPr>
                        <a:t>学校名</a:t>
                      </a:r>
                      <a:endParaRPr kumimoji="1" lang="en-US" altLang="ja-JP" sz="1100">
                        <a:solidFill>
                          <a:schemeClr val="tx1"/>
                        </a:solidFill>
                      </a:endParaRPr>
                    </a:p>
                  </a:txBody>
                  <a:tcP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900" b="0">
                        <a:solidFill>
                          <a:schemeClr val="tx1"/>
                        </a:solidFill>
                      </a:endParaRPr>
                    </a:p>
                  </a:txBody>
                  <a:tcP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r>
                        <a:rPr kumimoji="1" lang="ja-JP" altLang="en-US" sz="1100" b="1">
                          <a:solidFill>
                            <a:schemeClr val="tx1"/>
                          </a:solidFill>
                        </a:rPr>
                        <a:t>所属</a:t>
                      </a:r>
                      <a:r>
                        <a:rPr kumimoji="1" lang="ja-JP" altLang="en-US" sz="800" b="0" spc="-100" baseline="0">
                          <a:solidFill>
                            <a:schemeClr val="tx1"/>
                          </a:solidFill>
                        </a:rPr>
                        <a:t>（学科／専攻コース）</a:t>
                      </a:r>
                    </a:p>
                  </a:txBody>
                  <a:tcP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gridSpan="3">
                  <a:txBody>
                    <a:bodyPr/>
                    <a:lstStyle/>
                    <a:p>
                      <a:pPr algn="l"/>
                      <a:endParaRPr kumimoji="1" lang="ja-JP" altLang="en-US" sz="900" b="0">
                        <a:solidFill>
                          <a:schemeClr val="tx1"/>
                        </a:solidFill>
                      </a:endParaRPr>
                    </a:p>
                  </a:txBody>
                  <a:tcP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6651793"/>
                  </a:ext>
                </a:extLst>
              </a:tr>
              <a:tr h="0">
                <a:tc rowSpan="2">
                  <a:txBody>
                    <a:bodyPr/>
                    <a:lstStyle/>
                    <a:p>
                      <a:r>
                        <a:rPr kumimoji="1" lang="ja-JP" altLang="en-US" sz="1100" b="1"/>
                        <a:t>代表者名</a:t>
                      </a:r>
                      <a:r>
                        <a:rPr kumimoji="1" lang="ja-JP" altLang="en-US" sz="900" b="1" spc="-100" baseline="0"/>
                        <a:t>（ふりがな）</a:t>
                      </a:r>
                      <a:endParaRPr kumimoji="1" lang="en-US" altLang="ja-JP" sz="900" b="1" spc="-100" baseline="0"/>
                    </a:p>
                    <a:p>
                      <a:endParaRPr kumimoji="1" lang="en-US" altLang="ja-JP" sz="900" b="1"/>
                    </a:p>
                    <a:p>
                      <a:r>
                        <a:rPr kumimoji="1" lang="ja-JP" altLang="en-US" sz="900" b="1"/>
                        <a:t>　　　　　</a:t>
                      </a:r>
                      <a:r>
                        <a:rPr kumimoji="1" lang="ja-JP" altLang="en-US" sz="900" b="1" spc="-100" baseline="0"/>
                        <a:t>（氏名）</a:t>
                      </a:r>
                    </a:p>
                  </a:txBody>
                  <a:tcP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900"/>
                    </a:p>
                  </a:txBody>
                  <a:tcP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gridSpan="2">
                  <a:txBody>
                    <a:bodyPr/>
                    <a:lstStyle/>
                    <a:p>
                      <a:r>
                        <a:rPr kumimoji="1" lang="ja-JP" altLang="en-US" sz="1100" b="1"/>
                        <a:t>グループ</a:t>
                      </a:r>
                      <a:r>
                        <a:rPr kumimoji="1" lang="ja-JP" altLang="en-US" sz="900" b="1"/>
                        <a:t>（ふりがな）</a:t>
                      </a:r>
                      <a:endParaRPr kumimoji="1" lang="en-US" altLang="ja-JP" sz="900" b="1"/>
                    </a:p>
                    <a:p>
                      <a:r>
                        <a:rPr kumimoji="1" lang="ja-JP" altLang="en-US" sz="900" b="1"/>
                        <a:t>　　</a:t>
                      </a:r>
                      <a:endParaRPr kumimoji="1" lang="en-US" altLang="ja-JP" sz="900" b="1"/>
                    </a:p>
                    <a:p>
                      <a:r>
                        <a:rPr kumimoji="1" lang="ja-JP" altLang="en-US" sz="900" b="1"/>
                        <a:t>　　　　　（氏名）</a:t>
                      </a:r>
                    </a:p>
                  </a:txBody>
                  <a:tcP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kumimoji="1" lang="ja-JP" altLang="en-US"/>
                    </a:p>
                  </a:txBody>
                  <a:tcPr/>
                </a:tc>
                <a:tc gridSpan="2">
                  <a:txBody>
                    <a:bodyPr/>
                    <a:lstStyle/>
                    <a:p>
                      <a:endParaRPr kumimoji="1" lang="ja-JP" altLang="en-US" sz="90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900"/>
                    </a:p>
                  </a:txBody>
                  <a:tcP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6139876"/>
                  </a:ext>
                </a:extLst>
              </a:tr>
              <a:tr h="0">
                <a:tc vMerge="1">
                  <a:txBody>
                    <a:bodyPr/>
                    <a:lstStyle/>
                    <a:p>
                      <a:endParaRPr kumimoji="1" lang="ja-JP" altLang="en-US"/>
                    </a:p>
                  </a:txBody>
                  <a:tcPr/>
                </a:tc>
                <a:tc>
                  <a:txBody>
                    <a:bodyPr/>
                    <a:lstStyle/>
                    <a:p>
                      <a:endParaRPr kumimoji="1" lang="ja-JP" altLang="en-US" sz="900"/>
                    </a:p>
                  </a:txBody>
                  <a:tcP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v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vMerge="1">
                  <a:txBody>
                    <a:bodyPr/>
                    <a:lstStyle/>
                    <a:p>
                      <a:endParaRPr kumimoji="1" lang="ja-JP" altLang="en-US"/>
                    </a:p>
                  </a:txBody>
                  <a:tcPr/>
                </a:tc>
                <a:tc gridSpan="2">
                  <a:txBody>
                    <a:bodyPr/>
                    <a:lstStyle/>
                    <a:p>
                      <a:endParaRPr kumimoji="1" lang="ja-JP" altLang="en-US" sz="90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endParaRPr kumimoji="1" lang="ja-JP" altLang="en-US" sz="900"/>
                    </a:p>
                  </a:txBody>
                  <a:tcP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2114795"/>
                  </a:ext>
                </a:extLst>
              </a:tr>
              <a:tr h="0">
                <a:tc rowSpan="2">
                  <a:txBody>
                    <a:bodyPr/>
                    <a:lstStyle/>
                    <a:p>
                      <a:r>
                        <a:rPr kumimoji="1" lang="ja-JP" altLang="en-US" sz="1100" b="1"/>
                        <a:t>住所　　</a:t>
                      </a:r>
                      <a:r>
                        <a:rPr kumimoji="1" lang="ja-JP" altLang="en-US" sz="900" b="1"/>
                        <a:t>（ふりがな）</a:t>
                      </a:r>
                    </a:p>
                    <a:p>
                      <a:endParaRPr kumimoji="1" lang="en-US" altLang="ja-JP" sz="1100" b="1"/>
                    </a:p>
                    <a:p>
                      <a:r>
                        <a:rPr kumimoji="1" lang="ja-JP" altLang="en-US" sz="900" b="0"/>
                        <a:t>自宅</a:t>
                      </a:r>
                      <a:r>
                        <a:rPr kumimoji="1" lang="en-US" altLang="ja-JP" sz="900" b="0"/>
                        <a:t>or</a:t>
                      </a:r>
                      <a:r>
                        <a:rPr kumimoji="1" lang="ja-JP" altLang="en-US" sz="900" b="0"/>
                        <a:t>学校</a:t>
                      </a:r>
                      <a:r>
                        <a:rPr kumimoji="1" lang="en-US" altLang="ja-JP" sz="900" b="0"/>
                        <a:t>※</a:t>
                      </a:r>
                      <a:r>
                        <a:rPr kumimoji="1" lang="ja-JP" altLang="en-US" sz="900" b="0"/>
                        <a:t>賞品等発送先となります</a:t>
                      </a:r>
                    </a:p>
                  </a:txBody>
                  <a:tcP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endParaRPr kumimoji="1" lang="ja-JP" altLang="en-US" sz="900"/>
                    </a:p>
                  </a:txBody>
                  <a:tcP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55394786"/>
                  </a:ext>
                </a:extLst>
              </a:tr>
              <a:tr h="0">
                <a:tc vMerge="1">
                  <a:txBody>
                    <a:bodyPr/>
                    <a:lstStyle/>
                    <a:p>
                      <a:endParaRPr kumimoji="1" lang="ja-JP" altLang="en-US"/>
                    </a:p>
                  </a:txBody>
                  <a:tcPr/>
                </a:tc>
                <a:tc gridSpan="6">
                  <a:txBody>
                    <a:bodyPr/>
                    <a:lstStyle/>
                    <a:p>
                      <a:endParaRPr kumimoji="1" lang="ja-JP" altLang="en-US" sz="900"/>
                    </a:p>
                  </a:txBody>
                  <a:tcP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82989633"/>
                  </a:ext>
                </a:extLst>
              </a:tr>
              <a:tr h="125186">
                <a:tc>
                  <a:txBody>
                    <a:bodyPr/>
                    <a:lstStyle/>
                    <a:p>
                      <a:r>
                        <a:rPr kumimoji="1" lang="en-US" altLang="ja-JP" sz="1100" b="1">
                          <a:latin typeface="+mn-ea"/>
                          <a:ea typeface="+mn-ea"/>
                        </a:rPr>
                        <a:t>TEL</a:t>
                      </a:r>
                      <a:endParaRPr kumimoji="1" lang="ja-JP" altLang="en-US" sz="1100" b="1">
                        <a:latin typeface="+mn-ea"/>
                        <a:ea typeface="+mn-ea"/>
                      </a:endParaRPr>
                    </a:p>
                  </a:txBody>
                  <a:tcP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050"/>
                        <a:t>（　　）　　ー</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gridSpan="2">
                  <a:txBody>
                    <a:bodyPr/>
                    <a:lstStyle/>
                    <a:p>
                      <a:r>
                        <a:rPr kumimoji="1" lang="ja-JP" altLang="en-US" sz="1100" b="1"/>
                        <a:t>メールアドレス</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gridSpan="2">
                  <a:txBody>
                    <a:bodyPr/>
                    <a:lstStyle/>
                    <a:p>
                      <a:endParaRPr kumimoji="1" lang="ja-JP" altLang="en-US" sz="1050"/>
                    </a:p>
                  </a:txBody>
                  <a:tcP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429017249"/>
                  </a:ext>
                </a:extLst>
              </a:tr>
            </a:tbl>
          </a:graphicData>
        </a:graphic>
      </p:graphicFrame>
      <p:sp>
        <p:nvSpPr>
          <p:cNvPr id="28" name="テキスト ボックス 27">
            <a:extLst>
              <a:ext uri="{FF2B5EF4-FFF2-40B4-BE49-F238E27FC236}">
                <a16:creationId xmlns:a16="http://schemas.microsoft.com/office/drawing/2014/main" id="{18B60C04-A1C8-6E55-1EC6-39B1245167FD}"/>
              </a:ext>
            </a:extLst>
          </p:cNvPr>
          <p:cNvSpPr txBox="1"/>
          <p:nvPr/>
        </p:nvSpPr>
        <p:spPr>
          <a:xfrm>
            <a:off x="89494" y="842635"/>
            <a:ext cx="3585039" cy="307777"/>
          </a:xfrm>
          <a:prstGeom prst="rect">
            <a:avLst/>
          </a:prstGeom>
          <a:noFill/>
        </p:spPr>
        <p:txBody>
          <a:bodyPr wrap="square" rtlCol="0">
            <a:spAutoFit/>
          </a:bodyPr>
          <a:lstStyle/>
          <a:p>
            <a:r>
              <a:rPr kumimoji="1" lang="ja-JP" altLang="en-US" sz="1400" b="1">
                <a:latin typeface="+mn-ea"/>
              </a:rPr>
              <a:t>■作品名</a:t>
            </a:r>
            <a:r>
              <a:rPr kumimoji="1" lang="en-US" altLang="ja-JP" sz="1400" b="1">
                <a:latin typeface="+mn-ea"/>
              </a:rPr>
              <a:t>【</a:t>
            </a:r>
            <a:r>
              <a:rPr kumimoji="1" lang="ja-JP" altLang="en-US" sz="1400" b="1">
                <a:latin typeface="+mn-ea"/>
              </a:rPr>
              <a:t>　　　　　　　　　　　　　</a:t>
            </a:r>
            <a:r>
              <a:rPr kumimoji="1" lang="en-US" altLang="ja-JP" sz="1400" b="1">
                <a:latin typeface="+mn-ea"/>
              </a:rPr>
              <a:t>】</a:t>
            </a:r>
            <a:endParaRPr kumimoji="1" lang="ja-JP" altLang="en-US" sz="1400" b="1">
              <a:latin typeface="+mn-ea"/>
            </a:endParaRPr>
          </a:p>
        </p:txBody>
      </p:sp>
      <p:sp>
        <p:nvSpPr>
          <p:cNvPr id="29" name="テキスト ボックス 28">
            <a:extLst>
              <a:ext uri="{FF2B5EF4-FFF2-40B4-BE49-F238E27FC236}">
                <a16:creationId xmlns:a16="http://schemas.microsoft.com/office/drawing/2014/main" id="{661EA926-2F71-95B0-D639-B12B34D0C569}"/>
              </a:ext>
            </a:extLst>
          </p:cNvPr>
          <p:cNvSpPr txBox="1"/>
          <p:nvPr/>
        </p:nvSpPr>
        <p:spPr>
          <a:xfrm>
            <a:off x="379856" y="9633622"/>
            <a:ext cx="6231636" cy="230832"/>
          </a:xfrm>
          <a:prstGeom prst="rect">
            <a:avLst/>
          </a:prstGeom>
          <a:noFill/>
        </p:spPr>
        <p:txBody>
          <a:bodyPr wrap="square" rtlCol="0">
            <a:spAutoFit/>
          </a:bodyPr>
          <a:lstStyle/>
          <a:p>
            <a:r>
              <a:rPr kumimoji="1" lang="ja-JP" altLang="en-US" sz="900" b="1" spc="-100">
                <a:latin typeface="+mn-ea"/>
              </a:rPr>
              <a:t>お問い合わせ・応募申し込み先</a:t>
            </a:r>
            <a:r>
              <a:rPr kumimoji="1" lang="en-US" altLang="ja-JP" sz="900" b="1" spc="-100">
                <a:latin typeface="+mn-ea"/>
              </a:rPr>
              <a:t>/</a:t>
            </a:r>
            <a:r>
              <a:rPr kumimoji="1" lang="ja-JP" altLang="en-US" sz="900" b="1" spc="-100">
                <a:latin typeface="+mn-ea"/>
              </a:rPr>
              <a:t>リボン食品 パイコンテスト 事務局　</a:t>
            </a:r>
            <a:r>
              <a:rPr kumimoji="1" lang="en-US" altLang="ja-JP" sz="900" b="1" spc="-100">
                <a:latin typeface="+mn-ea"/>
                <a:hlinkClick r:id="rId3"/>
              </a:rPr>
              <a:t>TEL:06-6301-6828</a:t>
            </a:r>
            <a:r>
              <a:rPr kumimoji="1" lang="ja-JP" altLang="en-US" sz="900" b="1" spc="-100">
                <a:latin typeface="+mn-ea"/>
              </a:rPr>
              <a:t>　主催</a:t>
            </a:r>
            <a:r>
              <a:rPr kumimoji="1" lang="en-US" altLang="ja-JP" sz="900" b="1" spc="-100">
                <a:latin typeface="+mn-ea"/>
              </a:rPr>
              <a:t>/</a:t>
            </a:r>
            <a:r>
              <a:rPr kumimoji="1" lang="ja-JP" altLang="en-US" sz="900" b="1" spc="-100">
                <a:latin typeface="+mn-ea"/>
              </a:rPr>
              <a:t>一般社団法人 日本パイ文化財団</a:t>
            </a:r>
          </a:p>
        </p:txBody>
      </p:sp>
      <p:sp>
        <p:nvSpPr>
          <p:cNvPr id="31" name="テキスト ボックス 30">
            <a:extLst>
              <a:ext uri="{FF2B5EF4-FFF2-40B4-BE49-F238E27FC236}">
                <a16:creationId xmlns:a16="http://schemas.microsoft.com/office/drawing/2014/main" id="{B7E1B7FA-11A1-B135-590D-DB9DD8ADD446}"/>
              </a:ext>
            </a:extLst>
          </p:cNvPr>
          <p:cNvSpPr txBox="1"/>
          <p:nvPr/>
        </p:nvSpPr>
        <p:spPr>
          <a:xfrm>
            <a:off x="4089400" y="699798"/>
            <a:ext cx="2453216" cy="646331"/>
          </a:xfrm>
          <a:prstGeom prst="rect">
            <a:avLst/>
          </a:prstGeom>
          <a:noFill/>
        </p:spPr>
        <p:txBody>
          <a:bodyPr wrap="square" rtlCol="0">
            <a:spAutoFit/>
          </a:bodyPr>
          <a:lstStyle/>
          <a:p>
            <a:r>
              <a:rPr kumimoji="1" lang="en-US" altLang="ja-JP" sz="900" b="1"/>
              <a:t>【1</a:t>
            </a:r>
            <a:r>
              <a:rPr kumimoji="1" lang="ja-JP" altLang="en-US" sz="900" b="1"/>
              <a:t>次審査</a:t>
            </a:r>
            <a:r>
              <a:rPr kumimoji="1" lang="en-US" altLang="ja-JP" sz="900" b="1"/>
              <a:t>】</a:t>
            </a:r>
          </a:p>
          <a:p>
            <a:r>
              <a:rPr kumimoji="1" lang="ja-JP" altLang="en-US" sz="900"/>
              <a:t>①オリジナル性やユニークさ</a:t>
            </a:r>
            <a:endParaRPr kumimoji="1" lang="en-US" altLang="ja-JP" sz="900"/>
          </a:p>
          <a:p>
            <a:r>
              <a:rPr kumimoji="1" lang="ja-JP" altLang="en-US" sz="900"/>
              <a:t>②日本らしさを表現しているか</a:t>
            </a:r>
            <a:endParaRPr kumimoji="1" lang="en-US" altLang="ja-JP" sz="900"/>
          </a:p>
          <a:p>
            <a:r>
              <a:rPr kumimoji="1" lang="ja-JP" altLang="en-US" sz="900"/>
              <a:t>③見た目や盛り付け方（完成写真）</a:t>
            </a:r>
          </a:p>
        </p:txBody>
      </p:sp>
    </p:spTree>
    <p:extLst>
      <p:ext uri="{BB962C8B-B14F-4D97-AF65-F5344CB8AC3E}">
        <p14:creationId xmlns:p14="http://schemas.microsoft.com/office/powerpoint/2010/main" val="13712384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442</Words>
  <Application>Microsoft Office PowerPoint</Application>
  <PresentationFormat>A4 210 x 297 mm</PresentationFormat>
  <Paragraphs>87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氏家　百香</dc:creator>
  <cp:lastModifiedBy>氏家　百香</cp:lastModifiedBy>
  <cp:revision>1</cp:revision>
  <cp:lastPrinted>2024-02-05T08:58:30Z</cp:lastPrinted>
  <dcterms:created xsi:type="dcterms:W3CDTF">2023-12-27T23:57:16Z</dcterms:created>
  <dcterms:modified xsi:type="dcterms:W3CDTF">2024-02-06T00:56:50Z</dcterms:modified>
</cp:coreProperties>
</file>